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7"/>
  </p:notesMasterIdLst>
  <p:handoutMasterIdLst>
    <p:handoutMasterId r:id="rId38"/>
  </p:handoutMasterIdLst>
  <p:sldIdLst>
    <p:sldId id="603" r:id="rId8"/>
    <p:sldId id="2582" r:id="rId9"/>
    <p:sldId id="2597" r:id="rId10"/>
    <p:sldId id="2609" r:id="rId11"/>
    <p:sldId id="2600" r:id="rId12"/>
    <p:sldId id="2610" r:id="rId13"/>
    <p:sldId id="2607" r:id="rId14"/>
    <p:sldId id="2608" r:id="rId15"/>
    <p:sldId id="2601" r:id="rId16"/>
    <p:sldId id="2605" r:id="rId17"/>
    <p:sldId id="2611" r:id="rId18"/>
    <p:sldId id="2613" r:id="rId19"/>
    <p:sldId id="2704" r:id="rId20"/>
    <p:sldId id="2705" r:id="rId21"/>
    <p:sldId id="2719" r:id="rId22"/>
    <p:sldId id="2720" r:id="rId23"/>
    <p:sldId id="2716" r:id="rId24"/>
    <p:sldId id="2683" r:id="rId25"/>
    <p:sldId id="2721" r:id="rId26"/>
    <p:sldId id="2722" r:id="rId27"/>
    <p:sldId id="2724" r:id="rId28"/>
    <p:sldId id="2723" r:id="rId29"/>
    <p:sldId id="2725" r:id="rId30"/>
    <p:sldId id="2606" r:id="rId31"/>
    <p:sldId id="2602" r:id="rId32"/>
    <p:sldId id="2570" r:id="rId33"/>
    <p:sldId id="2604" r:id="rId34"/>
    <p:sldId id="2603" r:id="rId35"/>
    <p:sldId id="582" r:id="rId3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221815"/>
    <a:srgbClr val="000000"/>
    <a:srgbClr val="F35F77"/>
    <a:srgbClr val="398EED"/>
    <a:srgbClr val="595757"/>
    <a:srgbClr val="1D1D1A"/>
    <a:srgbClr val="91A2BF"/>
    <a:srgbClr val="66BA36"/>
    <a:srgbClr val="E4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74" autoAdjust="0"/>
    <p:restoredTop sz="96291" autoAdjust="0"/>
  </p:normalViewPr>
  <p:slideViewPr>
    <p:cSldViewPr snapToGrid="0" snapToObjects="1">
      <p:cViewPr varScale="1">
        <p:scale>
          <a:sx n="127" d="100"/>
          <a:sy n="127" d="100"/>
        </p:scale>
        <p:origin x="7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zomi12.github.io/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.png"/><Relationship Id="rId5" Type="http://schemas.openxmlformats.org/officeDocument/2006/relationships/hyperlink" Target="https://github.com/chenzomi12/DeepLearningSystem" TargetMode="External"/><Relationship Id="rId4" Type="http://schemas.openxmlformats.org/officeDocument/2006/relationships/hyperlink" Target="https://chenzomi12.github.i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52C5864-68A3-E330-0C47-D970E8AFE7C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A229D-654C-8D6D-EE3C-1215781A552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2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2024/9/13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ED477B7-DF83-6070-5B1C-B187E909A461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75FBA-C50E-0E57-0850-F35A3235C31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35A4A-E15C-EEDF-B5DF-50345280460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6A85B-5E78-6280-EFBF-68DDE18F625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60528" y="19101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F9DFC8B-C144-A520-665B-77B20ACE4737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FF6EF-58A2-B134-6EAC-D38F54C482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F5F5ACC-664A-6756-DA4C-5C9A7E83FE7F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EA65D-E4BA-4B2C-6093-4E9904C24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94740" y="469968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7E3EA-0610-C97C-33AC-7CFE62ECE81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05" y="4660284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openai-o1-mini-advancing-cost-efficient-reasoning/" TargetMode="External"/><Relationship Id="rId2" Type="http://schemas.openxmlformats.org/officeDocument/2006/relationships/hyperlink" Target="https://openai.com/index/introducing-openai-o1-preview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ai.com/index/learning-to-reason-with-llm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tofproblemsolving.com/wiki/index.php/2024_AIME_I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forces.com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AI o1 Hub | OpenAI">
            <a:extLst>
              <a:ext uri="{FF2B5EF4-FFF2-40B4-BE49-F238E27FC236}">
                <a16:creationId xmlns:a16="http://schemas.microsoft.com/office/drawing/2014/main" id="{E086DFD1-A0D6-CF16-8586-AEFB33DCE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82" y="-91440"/>
            <a:ext cx="12348125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725" y="2733464"/>
            <a:ext cx="1299631" cy="1299631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208B50D-1091-F403-C4F8-AFA769029E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720" y="3071019"/>
            <a:ext cx="1007796" cy="1007796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BC137B-58BF-E70F-458E-B3154F8B4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8" r="5212"/>
          <a:stretch/>
        </p:blipFill>
        <p:spPr>
          <a:xfrm>
            <a:off x="4230029" y="2118730"/>
            <a:ext cx="7630515" cy="365861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3754454-9D0E-6895-F8A0-5FF110D6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 </a:t>
            </a:r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A69458-803F-6C25-0928-7D79B7F11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3740208" cy="4994910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800" dirty="0"/>
              <a:t>ChatGPT</a:t>
            </a:r>
            <a:r>
              <a:rPr lang="zh-CN" altLang="en-US" sz="2800" dirty="0"/>
              <a:t>：</a:t>
            </a:r>
            <a:r>
              <a:rPr lang="en-US" altLang="zh-CN" sz="2800" dirty="0"/>
              <a:t>RLHF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/>
              <a:t>LLAMA3.1</a:t>
            </a:r>
            <a:r>
              <a:rPr lang="zh-CN" altLang="en-US" sz="2800" dirty="0"/>
              <a:t>：</a:t>
            </a:r>
            <a:r>
              <a:rPr lang="en-US" altLang="zh-CN" sz="2800" dirty="0"/>
              <a:t>DPO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/>
              <a:t>Quiet-</a:t>
            </a:r>
            <a:r>
              <a:rPr lang="en-US" altLang="zh-CN" sz="2800" dirty="0" err="1"/>
              <a:t>STaR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71872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A4D2D4F-B5BB-DA08-A70F-43BF196E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1</a:t>
            </a:r>
            <a:r>
              <a:rPr lang="zh-CN" altLang="en-US" sz="2800" dirty="0"/>
              <a:t>、</a:t>
            </a:r>
            <a:r>
              <a:rPr lang="en-US" altLang="zh-CN" sz="2800" dirty="0"/>
              <a:t>ChatGPT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3E95792-2033-E838-5D6A-DE3B0B9640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The Story of RLHF: Origins, Motivations, Techniques, and Modern Applications">
            <a:extLst>
              <a:ext uri="{FF2B5EF4-FFF2-40B4-BE49-F238E27FC236}">
                <a16:creationId xmlns:a16="http://schemas.microsoft.com/office/drawing/2014/main" id="{1F438F5E-6DCE-EE5F-CC5F-5A672505C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72" y="1515172"/>
            <a:ext cx="11313218" cy="448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93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050B34-4A75-6D00-4FBE-E3EBCE02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1</a:t>
            </a:r>
            <a:r>
              <a:rPr lang="zh-CN" altLang="en-US" sz="2800" dirty="0"/>
              <a:t>、</a:t>
            </a:r>
            <a:r>
              <a:rPr lang="en-US" altLang="zh-CN" sz="2800" dirty="0"/>
              <a:t>ChatGPT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DE8461-969D-5222-2629-8698574C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4334940" cy="4994910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200" b="1" dirty="0"/>
              <a:t>第一阶段：</a:t>
            </a:r>
            <a:r>
              <a:rPr lang="zh-CN" altLang="en-US" sz="2200" dirty="0"/>
              <a:t>冷启动阶段的监督策略模型</a:t>
            </a:r>
            <a:endParaRPr lang="en-US" altLang="zh-CN" sz="22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200" b="1" dirty="0"/>
              <a:t>第二阶段：</a:t>
            </a:r>
            <a:r>
              <a:rPr lang="zh-CN" altLang="en-US" sz="2200" dirty="0"/>
              <a:t>训练奖励模型（</a:t>
            </a:r>
            <a:r>
              <a:rPr lang="en" altLang="zh-CN" sz="2200" dirty="0"/>
              <a:t>Reward Model</a:t>
            </a:r>
            <a:r>
              <a:rPr lang="zh-CN" altLang="en-US" sz="2200" dirty="0"/>
              <a:t>，</a:t>
            </a:r>
            <a:r>
              <a:rPr lang="en" altLang="zh-CN" sz="2200" dirty="0"/>
              <a:t>RM</a:t>
            </a:r>
            <a:r>
              <a:rPr lang="zh-CN" altLang="en" sz="2200" dirty="0"/>
              <a:t>）</a:t>
            </a:r>
            <a:r>
              <a:rPr lang="zh-CN" altLang="en-US" sz="2200" dirty="0"/>
              <a:t>，通过人工标注数据训练回报模型</a:t>
            </a:r>
            <a:endParaRPr lang="en-US" altLang="zh-CN" sz="22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200" b="1" dirty="0"/>
              <a:t>第三阶段：</a:t>
            </a:r>
            <a:r>
              <a:rPr lang="zh-CN" altLang="en-US" sz="2200" dirty="0"/>
              <a:t>采用 </a:t>
            </a:r>
            <a:r>
              <a:rPr lang="en" altLang="zh-CN" sz="2200" dirty="0"/>
              <a:t>PPO</a:t>
            </a:r>
            <a:r>
              <a:rPr lang="zh-CN" altLang="en" sz="2200" dirty="0"/>
              <a:t>（</a:t>
            </a:r>
            <a:r>
              <a:rPr lang="en" altLang="zh-CN" sz="2200" dirty="0"/>
              <a:t>Proximal Policy Optimization</a:t>
            </a:r>
            <a:r>
              <a:rPr lang="zh-CN" altLang="en" sz="2200" dirty="0"/>
              <a:t>，</a:t>
            </a:r>
            <a:r>
              <a:rPr lang="zh-CN" altLang="en-US" sz="2200" dirty="0"/>
              <a:t>近端策略优化）强化学习来优化策略。</a:t>
            </a:r>
          </a:p>
        </p:txBody>
      </p:sp>
      <p:pic>
        <p:nvPicPr>
          <p:cNvPr id="3074" name="Picture 2" descr="ChatGPT 背后的“功臣”——RLHF 技术详解">
            <a:extLst>
              <a:ext uri="{FF2B5EF4-FFF2-40B4-BE49-F238E27FC236}">
                <a16:creationId xmlns:a16="http://schemas.microsoft.com/office/drawing/2014/main" id="{54381927-4721-32CE-75AE-9243F4864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" t="5178" r="1711" b="2832"/>
          <a:stretch/>
        </p:blipFill>
        <p:spPr bwMode="auto">
          <a:xfrm>
            <a:off x="5412060" y="1360170"/>
            <a:ext cx="6161068" cy="507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133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FAEA917-466E-B2E2-FBB0-781F48F3E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LLAMA3.1</a:t>
            </a:r>
            <a:r>
              <a:rPr lang="zh-CN" altLang="en-US" dirty="0"/>
              <a:t> 后训练过程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B959AA-8B12-E58D-52D5-4ED24F29F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49" y="2120403"/>
            <a:ext cx="11159864" cy="4331197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27F18D4-FD11-CC6F-C42D-9F55B4CA1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19200"/>
            <a:ext cx="10963473" cy="5135880"/>
          </a:xfrm>
        </p:spPr>
        <p:txBody>
          <a:bodyPr/>
          <a:lstStyle/>
          <a:p>
            <a:r>
              <a:rPr lang="zh-CN" altLang="en-US" dirty="0"/>
              <a:t>通过多轮对齐来完善 </a:t>
            </a:r>
            <a:r>
              <a:rPr lang="en" altLang="zh-CN" dirty="0"/>
              <a:t>Chat </a:t>
            </a:r>
            <a:r>
              <a:rPr lang="zh-CN" altLang="en-US" dirty="0"/>
              <a:t>模型，基于监督微调（</a:t>
            </a:r>
            <a:r>
              <a:rPr lang="en" altLang="zh-CN" dirty="0"/>
              <a:t>SFT</a:t>
            </a:r>
            <a:r>
              <a:rPr lang="zh-CN" altLang="en" dirty="0"/>
              <a:t>）、</a:t>
            </a:r>
            <a:r>
              <a:rPr lang="zh-CN" altLang="en-US" dirty="0"/>
              <a:t>拒绝采样（</a:t>
            </a:r>
            <a:r>
              <a:rPr lang="en" altLang="zh-CN" dirty="0"/>
              <a:t>RS</a:t>
            </a:r>
            <a:r>
              <a:rPr lang="zh-CN" altLang="en" dirty="0"/>
              <a:t>）</a:t>
            </a:r>
            <a:r>
              <a:rPr lang="zh-CN" altLang="en-US" dirty="0"/>
              <a:t>和通过 </a:t>
            </a:r>
            <a:r>
              <a:rPr lang="en-US" altLang="zh-CN" dirty="0"/>
              <a:t>DOP</a:t>
            </a:r>
            <a:r>
              <a:rPr lang="zh-CN" altLang="en-US" dirty="0"/>
              <a:t> 直接优化偏好。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4133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B3146EB-42A8-8D9D-2F84-9A6D29E12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LLAMA3.1</a:t>
            </a:r>
            <a:r>
              <a:rPr lang="zh-CN" altLang="en-US" dirty="0"/>
              <a:t> 后训练过程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774F30-CA20-46B7-9D7E-40AD64B1A5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训练</a:t>
            </a:r>
            <a:r>
              <a:rPr lang="en-US" altLang="zh-CN" b="1" dirty="0"/>
              <a:t> RM </a:t>
            </a:r>
            <a:r>
              <a:rPr lang="zh-CN" altLang="en-US" b="1" dirty="0"/>
              <a:t>模型：</a:t>
            </a:r>
            <a:r>
              <a:rPr lang="zh-CN" altLang="en-US" dirty="0"/>
              <a:t>人工标注数据训练 </a:t>
            </a:r>
            <a:r>
              <a:rPr lang="en" altLang="zh-CN" dirty="0"/>
              <a:t>RM</a:t>
            </a:r>
            <a:r>
              <a:rPr lang="zh-CN" altLang="en-US" dirty="0"/>
              <a:t> 模型，用来评价 </a:t>
            </a:r>
            <a:r>
              <a:rPr lang="en-US" altLang="zh-CN" dirty="0"/>
              <a:t>&lt;</a:t>
            </a:r>
            <a:r>
              <a:rPr lang="en" altLang="zh-CN" dirty="0"/>
              <a:t>prompt,</a:t>
            </a:r>
            <a:r>
              <a:rPr lang="zh-CN" altLang="en-US" dirty="0"/>
              <a:t> </a:t>
            </a:r>
            <a:r>
              <a:rPr lang="en" altLang="zh-CN" dirty="0"/>
              <a:t>answer&gt;</a:t>
            </a:r>
            <a:r>
              <a:rPr lang="zh-CN" altLang="en-US" dirty="0"/>
              <a:t> 数据对质量；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F88B05-323D-F8BB-FE2A-C30E221B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49" y="2120403"/>
            <a:ext cx="11159864" cy="433119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4B41589-F051-9E7D-C318-3754B84298E3}"/>
              </a:ext>
            </a:extLst>
          </p:cNvPr>
          <p:cNvSpPr/>
          <p:nvPr/>
        </p:nvSpPr>
        <p:spPr>
          <a:xfrm>
            <a:off x="623635" y="3952241"/>
            <a:ext cx="2292285" cy="762000"/>
          </a:xfrm>
          <a:custGeom>
            <a:avLst/>
            <a:gdLst>
              <a:gd name="connsiteX0" fmla="*/ 0 w 2292285"/>
              <a:gd name="connsiteY0" fmla="*/ 0 h 762000"/>
              <a:gd name="connsiteX1" fmla="*/ 550148 w 2292285"/>
              <a:gd name="connsiteY1" fmla="*/ 0 h 762000"/>
              <a:gd name="connsiteX2" fmla="*/ 1054451 w 2292285"/>
              <a:gd name="connsiteY2" fmla="*/ 0 h 762000"/>
              <a:gd name="connsiteX3" fmla="*/ 1673368 w 2292285"/>
              <a:gd name="connsiteY3" fmla="*/ 0 h 762000"/>
              <a:gd name="connsiteX4" fmla="*/ 2292285 w 2292285"/>
              <a:gd name="connsiteY4" fmla="*/ 0 h 762000"/>
              <a:gd name="connsiteX5" fmla="*/ 2292285 w 2292285"/>
              <a:gd name="connsiteY5" fmla="*/ 373380 h 762000"/>
              <a:gd name="connsiteX6" fmla="*/ 2292285 w 2292285"/>
              <a:gd name="connsiteY6" fmla="*/ 762000 h 762000"/>
              <a:gd name="connsiteX7" fmla="*/ 1719214 w 2292285"/>
              <a:gd name="connsiteY7" fmla="*/ 762000 h 762000"/>
              <a:gd name="connsiteX8" fmla="*/ 1100297 w 2292285"/>
              <a:gd name="connsiteY8" fmla="*/ 762000 h 762000"/>
              <a:gd name="connsiteX9" fmla="*/ 595994 w 2292285"/>
              <a:gd name="connsiteY9" fmla="*/ 762000 h 762000"/>
              <a:gd name="connsiteX10" fmla="*/ 0 w 2292285"/>
              <a:gd name="connsiteY10" fmla="*/ 762000 h 762000"/>
              <a:gd name="connsiteX11" fmla="*/ 0 w 2292285"/>
              <a:gd name="connsiteY11" fmla="*/ 381000 h 762000"/>
              <a:gd name="connsiteX12" fmla="*/ 0 w 2292285"/>
              <a:gd name="connsiteY12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92285" h="762000" extrusionOk="0">
                <a:moveTo>
                  <a:pt x="0" y="0"/>
                </a:moveTo>
                <a:cubicBezTo>
                  <a:pt x="115451" y="-11159"/>
                  <a:pt x="350939" y="3570"/>
                  <a:pt x="550148" y="0"/>
                </a:cubicBezTo>
                <a:cubicBezTo>
                  <a:pt x="749357" y="-3570"/>
                  <a:pt x="934406" y="-6204"/>
                  <a:pt x="1054451" y="0"/>
                </a:cubicBezTo>
                <a:cubicBezTo>
                  <a:pt x="1174496" y="6204"/>
                  <a:pt x="1365541" y="-15945"/>
                  <a:pt x="1673368" y="0"/>
                </a:cubicBezTo>
                <a:cubicBezTo>
                  <a:pt x="1981195" y="15945"/>
                  <a:pt x="2018222" y="13495"/>
                  <a:pt x="2292285" y="0"/>
                </a:cubicBezTo>
                <a:cubicBezTo>
                  <a:pt x="2307863" y="99426"/>
                  <a:pt x="2306002" y="292322"/>
                  <a:pt x="2292285" y="373380"/>
                </a:cubicBezTo>
                <a:cubicBezTo>
                  <a:pt x="2278568" y="454438"/>
                  <a:pt x="2291983" y="664643"/>
                  <a:pt x="2292285" y="762000"/>
                </a:cubicBezTo>
                <a:cubicBezTo>
                  <a:pt x="2152028" y="766943"/>
                  <a:pt x="1862735" y="772166"/>
                  <a:pt x="1719214" y="762000"/>
                </a:cubicBezTo>
                <a:cubicBezTo>
                  <a:pt x="1575693" y="751834"/>
                  <a:pt x="1379370" y="775839"/>
                  <a:pt x="1100297" y="762000"/>
                </a:cubicBezTo>
                <a:cubicBezTo>
                  <a:pt x="821224" y="748161"/>
                  <a:pt x="781500" y="748158"/>
                  <a:pt x="595994" y="762000"/>
                </a:cubicBezTo>
                <a:cubicBezTo>
                  <a:pt x="410488" y="775842"/>
                  <a:pt x="189125" y="784172"/>
                  <a:pt x="0" y="762000"/>
                </a:cubicBezTo>
                <a:cubicBezTo>
                  <a:pt x="-16816" y="623077"/>
                  <a:pt x="3288" y="484949"/>
                  <a:pt x="0" y="381000"/>
                </a:cubicBezTo>
                <a:cubicBezTo>
                  <a:pt x="-3288" y="277051"/>
                  <a:pt x="-1305" y="9840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0FF583-7FAF-56E0-F5A4-61E1E31E657C}"/>
              </a:ext>
            </a:extLst>
          </p:cNvPr>
          <p:cNvSpPr/>
          <p:nvPr/>
        </p:nvSpPr>
        <p:spPr>
          <a:xfrm>
            <a:off x="2905760" y="4744722"/>
            <a:ext cx="3596640" cy="1209038"/>
          </a:xfrm>
          <a:custGeom>
            <a:avLst/>
            <a:gdLst>
              <a:gd name="connsiteX0" fmla="*/ 0 w 3596640"/>
              <a:gd name="connsiteY0" fmla="*/ 0 h 1209038"/>
              <a:gd name="connsiteX1" fmla="*/ 563474 w 3596640"/>
              <a:gd name="connsiteY1" fmla="*/ 0 h 1209038"/>
              <a:gd name="connsiteX2" fmla="*/ 1055014 w 3596640"/>
              <a:gd name="connsiteY2" fmla="*/ 0 h 1209038"/>
              <a:gd name="connsiteX3" fmla="*/ 1726387 w 3596640"/>
              <a:gd name="connsiteY3" fmla="*/ 0 h 1209038"/>
              <a:gd name="connsiteX4" fmla="*/ 2289861 w 3596640"/>
              <a:gd name="connsiteY4" fmla="*/ 0 h 1209038"/>
              <a:gd name="connsiteX5" fmla="*/ 2853334 w 3596640"/>
              <a:gd name="connsiteY5" fmla="*/ 0 h 1209038"/>
              <a:gd name="connsiteX6" fmla="*/ 3596640 w 3596640"/>
              <a:gd name="connsiteY6" fmla="*/ 0 h 1209038"/>
              <a:gd name="connsiteX7" fmla="*/ 3596640 w 3596640"/>
              <a:gd name="connsiteY7" fmla="*/ 580338 h 1209038"/>
              <a:gd name="connsiteX8" fmla="*/ 3596640 w 3596640"/>
              <a:gd name="connsiteY8" fmla="*/ 1209038 h 1209038"/>
              <a:gd name="connsiteX9" fmla="*/ 3069133 w 3596640"/>
              <a:gd name="connsiteY9" fmla="*/ 1209038 h 1209038"/>
              <a:gd name="connsiteX10" fmla="*/ 2469693 w 3596640"/>
              <a:gd name="connsiteY10" fmla="*/ 1209038 h 1209038"/>
              <a:gd name="connsiteX11" fmla="*/ 1870253 w 3596640"/>
              <a:gd name="connsiteY11" fmla="*/ 1209038 h 1209038"/>
              <a:gd name="connsiteX12" fmla="*/ 1306779 w 3596640"/>
              <a:gd name="connsiteY12" fmla="*/ 1209038 h 1209038"/>
              <a:gd name="connsiteX13" fmla="*/ 635406 w 3596640"/>
              <a:gd name="connsiteY13" fmla="*/ 1209038 h 1209038"/>
              <a:gd name="connsiteX14" fmla="*/ 0 w 3596640"/>
              <a:gd name="connsiteY14" fmla="*/ 1209038 h 1209038"/>
              <a:gd name="connsiteX15" fmla="*/ 0 w 3596640"/>
              <a:gd name="connsiteY15" fmla="*/ 628700 h 1209038"/>
              <a:gd name="connsiteX16" fmla="*/ 0 w 3596640"/>
              <a:gd name="connsiteY16" fmla="*/ 0 h 12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96640" h="1209038" extrusionOk="0">
                <a:moveTo>
                  <a:pt x="0" y="0"/>
                </a:moveTo>
                <a:cubicBezTo>
                  <a:pt x="153481" y="3500"/>
                  <a:pt x="377195" y="-20761"/>
                  <a:pt x="563474" y="0"/>
                </a:cubicBezTo>
                <a:cubicBezTo>
                  <a:pt x="749753" y="20761"/>
                  <a:pt x="840909" y="6838"/>
                  <a:pt x="1055014" y="0"/>
                </a:cubicBezTo>
                <a:cubicBezTo>
                  <a:pt x="1269119" y="-6838"/>
                  <a:pt x="1569473" y="-4997"/>
                  <a:pt x="1726387" y="0"/>
                </a:cubicBezTo>
                <a:cubicBezTo>
                  <a:pt x="1883301" y="4997"/>
                  <a:pt x="2176271" y="11981"/>
                  <a:pt x="2289861" y="0"/>
                </a:cubicBezTo>
                <a:cubicBezTo>
                  <a:pt x="2403451" y="-11981"/>
                  <a:pt x="2591916" y="6258"/>
                  <a:pt x="2853334" y="0"/>
                </a:cubicBezTo>
                <a:cubicBezTo>
                  <a:pt x="3114752" y="-6258"/>
                  <a:pt x="3290973" y="7345"/>
                  <a:pt x="3596640" y="0"/>
                </a:cubicBezTo>
                <a:cubicBezTo>
                  <a:pt x="3621629" y="151721"/>
                  <a:pt x="3620880" y="291530"/>
                  <a:pt x="3596640" y="580338"/>
                </a:cubicBezTo>
                <a:cubicBezTo>
                  <a:pt x="3572400" y="869146"/>
                  <a:pt x="3574410" y="994001"/>
                  <a:pt x="3596640" y="1209038"/>
                </a:cubicBezTo>
                <a:cubicBezTo>
                  <a:pt x="3448243" y="1227627"/>
                  <a:pt x="3314565" y="1212984"/>
                  <a:pt x="3069133" y="1209038"/>
                </a:cubicBezTo>
                <a:cubicBezTo>
                  <a:pt x="2823701" y="1205092"/>
                  <a:pt x="2694972" y="1196788"/>
                  <a:pt x="2469693" y="1209038"/>
                </a:cubicBezTo>
                <a:cubicBezTo>
                  <a:pt x="2244414" y="1221288"/>
                  <a:pt x="2085641" y="1208328"/>
                  <a:pt x="1870253" y="1209038"/>
                </a:cubicBezTo>
                <a:cubicBezTo>
                  <a:pt x="1654865" y="1209748"/>
                  <a:pt x="1501837" y="1222354"/>
                  <a:pt x="1306779" y="1209038"/>
                </a:cubicBezTo>
                <a:cubicBezTo>
                  <a:pt x="1111721" y="1195722"/>
                  <a:pt x="877767" y="1202563"/>
                  <a:pt x="635406" y="1209038"/>
                </a:cubicBezTo>
                <a:cubicBezTo>
                  <a:pt x="393045" y="1215513"/>
                  <a:pt x="295622" y="1201122"/>
                  <a:pt x="0" y="1209038"/>
                </a:cubicBezTo>
                <a:cubicBezTo>
                  <a:pt x="-294" y="1060573"/>
                  <a:pt x="-22717" y="804060"/>
                  <a:pt x="0" y="628700"/>
                </a:cubicBezTo>
                <a:cubicBezTo>
                  <a:pt x="22717" y="453340"/>
                  <a:pt x="-8165" y="16191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5423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B3146EB-42A8-8D9D-2F84-9A6D29E12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LLAMA3.1</a:t>
            </a:r>
            <a:r>
              <a:rPr lang="zh-CN" altLang="en-US" dirty="0"/>
              <a:t> 后训练过程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F88B05-323D-F8BB-FE2A-C30E221B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49" y="2120403"/>
            <a:ext cx="11159864" cy="433119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774F30-CA20-46B7-9D7E-40AD64B1A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9680"/>
            <a:ext cx="10963473" cy="51054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b="1" dirty="0"/>
              <a:t>拒绝采样（</a:t>
            </a:r>
            <a:r>
              <a:rPr lang="en" altLang="zh-CN" b="1" dirty="0"/>
              <a:t>Rejection Sampling</a:t>
            </a:r>
            <a:r>
              <a:rPr lang="zh-CN" altLang="en" b="1" dirty="0"/>
              <a:t>）</a:t>
            </a:r>
            <a:r>
              <a:rPr lang="zh-CN" altLang="en-US" b="1" dirty="0"/>
              <a:t>：</a:t>
            </a:r>
            <a:r>
              <a:rPr lang="zh-CN" altLang="en-US" dirty="0"/>
              <a:t>对输入 </a:t>
            </a:r>
            <a:r>
              <a:rPr lang="en" altLang="zh-CN" dirty="0"/>
              <a:t>Prompt</a:t>
            </a:r>
            <a:r>
              <a:rPr lang="zh-CN" altLang="en" dirty="0"/>
              <a:t>，</a:t>
            </a:r>
            <a:r>
              <a:rPr lang="zh-CN" altLang="en-US" dirty="0"/>
              <a:t>模型生成若干个回答，</a:t>
            </a:r>
            <a:r>
              <a:rPr lang="en" altLang="zh-CN" dirty="0"/>
              <a:t>RM</a:t>
            </a:r>
            <a:r>
              <a:rPr lang="zh-CN" altLang="en-US" dirty="0"/>
              <a:t> 给予质量打分，选择得分最高保留作为 </a:t>
            </a:r>
            <a:r>
              <a:rPr lang="en" altLang="zh-CN" dirty="0"/>
              <a:t>SFT</a:t>
            </a:r>
            <a:r>
              <a:rPr lang="zh-CN" altLang="en-US" dirty="0"/>
              <a:t> 数据，其它抛掉；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D7391F3-BE10-26E0-26A2-9BAF5A77A6C3}"/>
              </a:ext>
            </a:extLst>
          </p:cNvPr>
          <p:cNvSpPr/>
          <p:nvPr/>
        </p:nvSpPr>
        <p:spPr>
          <a:xfrm>
            <a:off x="2865120" y="2214881"/>
            <a:ext cx="3657600" cy="2479039"/>
          </a:xfrm>
          <a:custGeom>
            <a:avLst/>
            <a:gdLst>
              <a:gd name="connsiteX0" fmla="*/ 0 w 3657600"/>
              <a:gd name="connsiteY0" fmla="*/ 0 h 2479039"/>
              <a:gd name="connsiteX1" fmla="*/ 573024 w 3657600"/>
              <a:gd name="connsiteY1" fmla="*/ 0 h 2479039"/>
              <a:gd name="connsiteX2" fmla="*/ 1072896 w 3657600"/>
              <a:gd name="connsiteY2" fmla="*/ 0 h 2479039"/>
              <a:gd name="connsiteX3" fmla="*/ 1755648 w 3657600"/>
              <a:gd name="connsiteY3" fmla="*/ 0 h 2479039"/>
              <a:gd name="connsiteX4" fmla="*/ 2328672 w 3657600"/>
              <a:gd name="connsiteY4" fmla="*/ 0 h 2479039"/>
              <a:gd name="connsiteX5" fmla="*/ 2901696 w 3657600"/>
              <a:gd name="connsiteY5" fmla="*/ 0 h 2479039"/>
              <a:gd name="connsiteX6" fmla="*/ 3657600 w 3657600"/>
              <a:gd name="connsiteY6" fmla="*/ 0 h 2479039"/>
              <a:gd name="connsiteX7" fmla="*/ 3657600 w 3657600"/>
              <a:gd name="connsiteY7" fmla="*/ 570179 h 2479039"/>
              <a:gd name="connsiteX8" fmla="*/ 3657600 w 3657600"/>
              <a:gd name="connsiteY8" fmla="*/ 1189939 h 2479039"/>
              <a:gd name="connsiteX9" fmla="*/ 3657600 w 3657600"/>
              <a:gd name="connsiteY9" fmla="*/ 1760118 h 2479039"/>
              <a:gd name="connsiteX10" fmla="*/ 3657600 w 3657600"/>
              <a:gd name="connsiteY10" fmla="*/ 2479039 h 2479039"/>
              <a:gd name="connsiteX11" fmla="*/ 3048000 w 3657600"/>
              <a:gd name="connsiteY11" fmla="*/ 2479039 h 2479039"/>
              <a:gd name="connsiteX12" fmla="*/ 2474976 w 3657600"/>
              <a:gd name="connsiteY12" fmla="*/ 2479039 h 2479039"/>
              <a:gd name="connsiteX13" fmla="*/ 1792224 w 3657600"/>
              <a:gd name="connsiteY13" fmla="*/ 2479039 h 2479039"/>
              <a:gd name="connsiteX14" fmla="*/ 1109472 w 3657600"/>
              <a:gd name="connsiteY14" fmla="*/ 2479039 h 2479039"/>
              <a:gd name="connsiteX15" fmla="*/ 573024 w 3657600"/>
              <a:gd name="connsiteY15" fmla="*/ 2479039 h 2479039"/>
              <a:gd name="connsiteX16" fmla="*/ 0 w 3657600"/>
              <a:gd name="connsiteY16" fmla="*/ 2479039 h 2479039"/>
              <a:gd name="connsiteX17" fmla="*/ 0 w 3657600"/>
              <a:gd name="connsiteY17" fmla="*/ 1809698 h 2479039"/>
              <a:gd name="connsiteX18" fmla="*/ 0 w 3657600"/>
              <a:gd name="connsiteY18" fmla="*/ 1264310 h 2479039"/>
              <a:gd name="connsiteX19" fmla="*/ 0 w 3657600"/>
              <a:gd name="connsiteY19" fmla="*/ 694131 h 2479039"/>
              <a:gd name="connsiteX20" fmla="*/ 0 w 3657600"/>
              <a:gd name="connsiteY20" fmla="*/ 0 h 24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57600" h="2479039" extrusionOk="0">
                <a:moveTo>
                  <a:pt x="0" y="0"/>
                </a:moveTo>
                <a:cubicBezTo>
                  <a:pt x="153534" y="-19803"/>
                  <a:pt x="288729" y="-8840"/>
                  <a:pt x="573024" y="0"/>
                </a:cubicBezTo>
                <a:cubicBezTo>
                  <a:pt x="857319" y="8840"/>
                  <a:pt x="884769" y="-15804"/>
                  <a:pt x="1072896" y="0"/>
                </a:cubicBezTo>
                <a:cubicBezTo>
                  <a:pt x="1261023" y="15804"/>
                  <a:pt x="1460490" y="10239"/>
                  <a:pt x="1755648" y="0"/>
                </a:cubicBezTo>
                <a:cubicBezTo>
                  <a:pt x="2050806" y="-10239"/>
                  <a:pt x="2119783" y="2915"/>
                  <a:pt x="2328672" y="0"/>
                </a:cubicBezTo>
                <a:cubicBezTo>
                  <a:pt x="2537561" y="-2915"/>
                  <a:pt x="2686088" y="9644"/>
                  <a:pt x="2901696" y="0"/>
                </a:cubicBezTo>
                <a:cubicBezTo>
                  <a:pt x="3117304" y="-9644"/>
                  <a:pt x="3472388" y="-23206"/>
                  <a:pt x="3657600" y="0"/>
                </a:cubicBezTo>
                <a:cubicBezTo>
                  <a:pt x="3670712" y="258234"/>
                  <a:pt x="3670349" y="335209"/>
                  <a:pt x="3657600" y="570179"/>
                </a:cubicBezTo>
                <a:cubicBezTo>
                  <a:pt x="3644851" y="805149"/>
                  <a:pt x="3645619" y="1043723"/>
                  <a:pt x="3657600" y="1189939"/>
                </a:cubicBezTo>
                <a:cubicBezTo>
                  <a:pt x="3669581" y="1336155"/>
                  <a:pt x="3638729" y="1565857"/>
                  <a:pt x="3657600" y="1760118"/>
                </a:cubicBezTo>
                <a:cubicBezTo>
                  <a:pt x="3676471" y="1954379"/>
                  <a:pt x="3671016" y="2122216"/>
                  <a:pt x="3657600" y="2479039"/>
                </a:cubicBezTo>
                <a:cubicBezTo>
                  <a:pt x="3432422" y="2482948"/>
                  <a:pt x="3311088" y="2461565"/>
                  <a:pt x="3048000" y="2479039"/>
                </a:cubicBezTo>
                <a:cubicBezTo>
                  <a:pt x="2784912" y="2496513"/>
                  <a:pt x="2619021" y="2471795"/>
                  <a:pt x="2474976" y="2479039"/>
                </a:cubicBezTo>
                <a:cubicBezTo>
                  <a:pt x="2330931" y="2486283"/>
                  <a:pt x="1940675" y="2504632"/>
                  <a:pt x="1792224" y="2479039"/>
                </a:cubicBezTo>
                <a:cubicBezTo>
                  <a:pt x="1643773" y="2453446"/>
                  <a:pt x="1319756" y="2453779"/>
                  <a:pt x="1109472" y="2479039"/>
                </a:cubicBezTo>
                <a:cubicBezTo>
                  <a:pt x="899188" y="2504299"/>
                  <a:pt x="828174" y="2496985"/>
                  <a:pt x="573024" y="2479039"/>
                </a:cubicBezTo>
                <a:cubicBezTo>
                  <a:pt x="317874" y="2461093"/>
                  <a:pt x="251878" y="2468922"/>
                  <a:pt x="0" y="2479039"/>
                </a:cubicBezTo>
                <a:cubicBezTo>
                  <a:pt x="5231" y="2289545"/>
                  <a:pt x="26612" y="2082616"/>
                  <a:pt x="0" y="1809698"/>
                </a:cubicBezTo>
                <a:cubicBezTo>
                  <a:pt x="-26612" y="1536780"/>
                  <a:pt x="-22245" y="1379510"/>
                  <a:pt x="0" y="1264310"/>
                </a:cubicBezTo>
                <a:cubicBezTo>
                  <a:pt x="22245" y="1149110"/>
                  <a:pt x="9450" y="821069"/>
                  <a:pt x="0" y="694131"/>
                </a:cubicBezTo>
                <a:cubicBezTo>
                  <a:pt x="-9450" y="567193"/>
                  <a:pt x="4559" y="153311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836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B3146EB-42A8-8D9D-2F84-9A6D29E12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LLAMA3.1</a:t>
            </a:r>
            <a:r>
              <a:rPr lang="zh-CN" altLang="en-US" dirty="0"/>
              <a:t> 后训练过程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F88B05-323D-F8BB-FE2A-C30E221B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49" y="2120403"/>
            <a:ext cx="11159864" cy="433119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774F30-CA20-46B7-9D7E-40AD64B1A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9680"/>
            <a:ext cx="10963473" cy="5105400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zh-CN" b="1" dirty="0"/>
              <a:t>DPO </a:t>
            </a:r>
            <a:r>
              <a:rPr lang="zh-CN" altLang="en-US" b="1" dirty="0"/>
              <a:t>训练：</a:t>
            </a:r>
            <a:r>
              <a:rPr lang="zh-CN" altLang="en-US" dirty="0"/>
              <a:t>人工标注数据给 </a:t>
            </a:r>
            <a:r>
              <a:rPr lang="en" altLang="zh-CN" dirty="0"/>
              <a:t>DPO</a:t>
            </a:r>
            <a:r>
              <a:rPr lang="zh-CN" altLang="en-US" dirty="0"/>
              <a:t> 模型调整 </a:t>
            </a:r>
            <a:r>
              <a:rPr lang="en" altLang="zh-CN" dirty="0"/>
              <a:t>LLM</a:t>
            </a:r>
            <a:r>
              <a:rPr lang="zh-CN" altLang="en-US" dirty="0"/>
              <a:t> 参数。</a:t>
            </a:r>
            <a:r>
              <a:rPr lang="en" altLang="zh-CN" dirty="0"/>
              <a:t>DPO</a:t>
            </a:r>
            <a:r>
              <a:rPr lang="zh-CN" altLang="en-US" dirty="0"/>
              <a:t>本质为二分类，从人工标注 </a:t>
            </a:r>
            <a:r>
              <a:rPr lang="en-US" altLang="zh-CN" dirty="0"/>
              <a:t>&lt;</a:t>
            </a:r>
            <a:r>
              <a:rPr lang="en" altLang="zh-CN" dirty="0"/>
              <a:t>Prompt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Good Answer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Bad Answer&gt;</a:t>
            </a:r>
            <a:r>
              <a:rPr lang="zh-CN" altLang="en-US" dirty="0"/>
              <a:t> 三元数据里学习，调整模型参数并鼓励输出 </a:t>
            </a:r>
            <a:r>
              <a:rPr lang="en" altLang="zh-CN" dirty="0"/>
              <a:t>Good Answer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A502EF-121A-1CB7-A3F5-D9A3282E2CF6}"/>
              </a:ext>
            </a:extLst>
          </p:cNvPr>
          <p:cNvSpPr/>
          <p:nvPr/>
        </p:nvSpPr>
        <p:spPr>
          <a:xfrm flipH="1">
            <a:off x="6482076" y="2865120"/>
            <a:ext cx="5155595" cy="3459480"/>
          </a:xfrm>
          <a:custGeom>
            <a:avLst/>
            <a:gdLst>
              <a:gd name="connsiteX0" fmla="*/ 0 w 5155595"/>
              <a:gd name="connsiteY0" fmla="*/ 0 h 3459480"/>
              <a:gd name="connsiteX1" fmla="*/ 592893 w 5155595"/>
              <a:gd name="connsiteY1" fmla="*/ 0 h 3459480"/>
              <a:gd name="connsiteX2" fmla="*/ 1082675 w 5155595"/>
              <a:gd name="connsiteY2" fmla="*/ 0 h 3459480"/>
              <a:gd name="connsiteX3" fmla="*/ 1830236 w 5155595"/>
              <a:gd name="connsiteY3" fmla="*/ 0 h 3459480"/>
              <a:gd name="connsiteX4" fmla="*/ 2423130 w 5155595"/>
              <a:gd name="connsiteY4" fmla="*/ 0 h 3459480"/>
              <a:gd name="connsiteX5" fmla="*/ 3016023 w 5155595"/>
              <a:gd name="connsiteY5" fmla="*/ 0 h 3459480"/>
              <a:gd name="connsiteX6" fmla="*/ 3763584 w 5155595"/>
              <a:gd name="connsiteY6" fmla="*/ 0 h 3459480"/>
              <a:gd name="connsiteX7" fmla="*/ 4304922 w 5155595"/>
              <a:gd name="connsiteY7" fmla="*/ 0 h 3459480"/>
              <a:gd name="connsiteX8" fmla="*/ 5155595 w 5155595"/>
              <a:gd name="connsiteY8" fmla="*/ 0 h 3459480"/>
              <a:gd name="connsiteX9" fmla="*/ 5155595 w 5155595"/>
              <a:gd name="connsiteY9" fmla="*/ 761086 h 3459480"/>
              <a:gd name="connsiteX10" fmla="*/ 5155595 w 5155595"/>
              <a:gd name="connsiteY10" fmla="*/ 1383792 h 3459480"/>
              <a:gd name="connsiteX11" fmla="*/ 5155595 w 5155595"/>
              <a:gd name="connsiteY11" fmla="*/ 2075688 h 3459480"/>
              <a:gd name="connsiteX12" fmla="*/ 5155595 w 5155595"/>
              <a:gd name="connsiteY12" fmla="*/ 2802179 h 3459480"/>
              <a:gd name="connsiteX13" fmla="*/ 5155595 w 5155595"/>
              <a:gd name="connsiteY13" fmla="*/ 3459480 h 3459480"/>
              <a:gd name="connsiteX14" fmla="*/ 4511146 w 5155595"/>
              <a:gd name="connsiteY14" fmla="*/ 3459480 h 3459480"/>
              <a:gd name="connsiteX15" fmla="*/ 3969808 w 5155595"/>
              <a:gd name="connsiteY15" fmla="*/ 3459480 h 3459480"/>
              <a:gd name="connsiteX16" fmla="*/ 3325359 w 5155595"/>
              <a:gd name="connsiteY16" fmla="*/ 3459480 h 3459480"/>
              <a:gd name="connsiteX17" fmla="*/ 2577798 w 5155595"/>
              <a:gd name="connsiteY17" fmla="*/ 3459480 h 3459480"/>
              <a:gd name="connsiteX18" fmla="*/ 1933348 w 5155595"/>
              <a:gd name="connsiteY18" fmla="*/ 3459480 h 3459480"/>
              <a:gd name="connsiteX19" fmla="*/ 1443567 w 5155595"/>
              <a:gd name="connsiteY19" fmla="*/ 3459480 h 3459480"/>
              <a:gd name="connsiteX20" fmla="*/ 902229 w 5155595"/>
              <a:gd name="connsiteY20" fmla="*/ 3459480 h 3459480"/>
              <a:gd name="connsiteX21" fmla="*/ 0 w 5155595"/>
              <a:gd name="connsiteY21" fmla="*/ 3459480 h 3459480"/>
              <a:gd name="connsiteX22" fmla="*/ 0 w 5155595"/>
              <a:gd name="connsiteY22" fmla="*/ 2767584 h 3459480"/>
              <a:gd name="connsiteX23" fmla="*/ 0 w 5155595"/>
              <a:gd name="connsiteY23" fmla="*/ 2075688 h 3459480"/>
              <a:gd name="connsiteX24" fmla="*/ 0 w 5155595"/>
              <a:gd name="connsiteY24" fmla="*/ 1418387 h 3459480"/>
              <a:gd name="connsiteX25" fmla="*/ 0 w 5155595"/>
              <a:gd name="connsiteY25" fmla="*/ 830275 h 3459480"/>
              <a:gd name="connsiteX26" fmla="*/ 0 w 5155595"/>
              <a:gd name="connsiteY26" fmla="*/ 0 h 345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55595" h="3459480" extrusionOk="0">
                <a:moveTo>
                  <a:pt x="0" y="0"/>
                </a:moveTo>
                <a:cubicBezTo>
                  <a:pt x="294759" y="-13468"/>
                  <a:pt x="391206" y="11148"/>
                  <a:pt x="592893" y="0"/>
                </a:cubicBezTo>
                <a:cubicBezTo>
                  <a:pt x="794580" y="-11148"/>
                  <a:pt x="856217" y="17019"/>
                  <a:pt x="1082675" y="0"/>
                </a:cubicBezTo>
                <a:cubicBezTo>
                  <a:pt x="1309133" y="-17019"/>
                  <a:pt x="1533883" y="24274"/>
                  <a:pt x="1830236" y="0"/>
                </a:cubicBezTo>
                <a:cubicBezTo>
                  <a:pt x="2126589" y="-24274"/>
                  <a:pt x="2227371" y="-11924"/>
                  <a:pt x="2423130" y="0"/>
                </a:cubicBezTo>
                <a:cubicBezTo>
                  <a:pt x="2618889" y="11924"/>
                  <a:pt x="2773873" y="14928"/>
                  <a:pt x="3016023" y="0"/>
                </a:cubicBezTo>
                <a:cubicBezTo>
                  <a:pt x="3258173" y="-14928"/>
                  <a:pt x="3566485" y="-5819"/>
                  <a:pt x="3763584" y="0"/>
                </a:cubicBezTo>
                <a:cubicBezTo>
                  <a:pt x="3960683" y="5819"/>
                  <a:pt x="4169130" y="13773"/>
                  <a:pt x="4304922" y="0"/>
                </a:cubicBezTo>
                <a:cubicBezTo>
                  <a:pt x="4440714" y="-13773"/>
                  <a:pt x="4822420" y="-23780"/>
                  <a:pt x="5155595" y="0"/>
                </a:cubicBezTo>
                <a:cubicBezTo>
                  <a:pt x="5142163" y="307067"/>
                  <a:pt x="5162090" y="404498"/>
                  <a:pt x="5155595" y="761086"/>
                </a:cubicBezTo>
                <a:cubicBezTo>
                  <a:pt x="5149100" y="1117674"/>
                  <a:pt x="5169824" y="1136882"/>
                  <a:pt x="5155595" y="1383792"/>
                </a:cubicBezTo>
                <a:cubicBezTo>
                  <a:pt x="5141366" y="1630702"/>
                  <a:pt x="5132224" y="1732509"/>
                  <a:pt x="5155595" y="2075688"/>
                </a:cubicBezTo>
                <a:cubicBezTo>
                  <a:pt x="5178966" y="2418867"/>
                  <a:pt x="5123073" y="2544233"/>
                  <a:pt x="5155595" y="2802179"/>
                </a:cubicBezTo>
                <a:cubicBezTo>
                  <a:pt x="5188117" y="3060125"/>
                  <a:pt x="5159651" y="3204169"/>
                  <a:pt x="5155595" y="3459480"/>
                </a:cubicBezTo>
                <a:cubicBezTo>
                  <a:pt x="4980523" y="3442146"/>
                  <a:pt x="4806956" y="3453902"/>
                  <a:pt x="4511146" y="3459480"/>
                </a:cubicBezTo>
                <a:cubicBezTo>
                  <a:pt x="4215336" y="3465058"/>
                  <a:pt x="4191916" y="3441089"/>
                  <a:pt x="3969808" y="3459480"/>
                </a:cubicBezTo>
                <a:cubicBezTo>
                  <a:pt x="3747700" y="3477871"/>
                  <a:pt x="3539443" y="3486655"/>
                  <a:pt x="3325359" y="3459480"/>
                </a:cubicBezTo>
                <a:cubicBezTo>
                  <a:pt x="3111275" y="3432305"/>
                  <a:pt x="2822693" y="3459226"/>
                  <a:pt x="2577798" y="3459480"/>
                </a:cubicBezTo>
                <a:cubicBezTo>
                  <a:pt x="2332903" y="3459734"/>
                  <a:pt x="2140317" y="3474433"/>
                  <a:pt x="1933348" y="3459480"/>
                </a:cubicBezTo>
                <a:cubicBezTo>
                  <a:pt x="1726379" y="3444528"/>
                  <a:pt x="1576565" y="3460178"/>
                  <a:pt x="1443567" y="3459480"/>
                </a:cubicBezTo>
                <a:cubicBezTo>
                  <a:pt x="1310569" y="3458782"/>
                  <a:pt x="1093211" y="3432685"/>
                  <a:pt x="902229" y="3459480"/>
                </a:cubicBezTo>
                <a:cubicBezTo>
                  <a:pt x="711247" y="3486275"/>
                  <a:pt x="417831" y="3501324"/>
                  <a:pt x="0" y="3459480"/>
                </a:cubicBezTo>
                <a:cubicBezTo>
                  <a:pt x="28779" y="3126382"/>
                  <a:pt x="21715" y="3033782"/>
                  <a:pt x="0" y="2767584"/>
                </a:cubicBezTo>
                <a:cubicBezTo>
                  <a:pt x="-21715" y="2501386"/>
                  <a:pt x="2672" y="2417158"/>
                  <a:pt x="0" y="2075688"/>
                </a:cubicBezTo>
                <a:cubicBezTo>
                  <a:pt x="-2672" y="1734218"/>
                  <a:pt x="5888" y="1724747"/>
                  <a:pt x="0" y="1418387"/>
                </a:cubicBezTo>
                <a:cubicBezTo>
                  <a:pt x="-5888" y="1112027"/>
                  <a:pt x="-17139" y="1021552"/>
                  <a:pt x="0" y="830275"/>
                </a:cubicBezTo>
                <a:cubicBezTo>
                  <a:pt x="17139" y="638998"/>
                  <a:pt x="39186" y="369921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1050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B3146EB-42A8-8D9D-2F84-9A6D29E12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LLAMA3.1</a:t>
            </a:r>
            <a:r>
              <a:rPr lang="zh-CN" altLang="en-US" dirty="0"/>
              <a:t> 后训练过程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774F30-CA20-46B7-9D7E-40AD64B1A5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上述过程会反复迭代，流程相同，区别 </a:t>
            </a:r>
            <a:r>
              <a:rPr lang="en" altLang="zh-CN" dirty="0"/>
              <a:t>Rejection Sampling</a:t>
            </a:r>
            <a:r>
              <a:rPr lang="zh-CN" altLang="en-US" dirty="0"/>
              <a:t> 阶段用来对给定 </a:t>
            </a:r>
            <a:r>
              <a:rPr lang="en" altLang="zh-CN" dirty="0"/>
              <a:t>Prompt</a:t>
            </a:r>
            <a:r>
              <a:rPr lang="zh-CN" altLang="en-US" dirty="0"/>
              <a:t> 产生回答 </a:t>
            </a:r>
            <a:r>
              <a:rPr lang="en" altLang="zh-CN" dirty="0"/>
              <a:t>LLM</a:t>
            </a:r>
            <a:r>
              <a:rPr lang="zh-CN" altLang="en-US" dirty="0"/>
              <a:t> 模型，从上一轮流程最后产生若干不同 </a:t>
            </a:r>
            <a:r>
              <a:rPr lang="en" altLang="zh-CN" dirty="0"/>
              <a:t>DPO</a:t>
            </a:r>
            <a:r>
              <a:rPr lang="zh-CN" altLang="en-US" dirty="0"/>
              <a:t> 模型，选择最好的那个在下一轮拒绝采样阶段给</a:t>
            </a:r>
            <a:r>
              <a:rPr lang="en" altLang="zh-CN" dirty="0"/>
              <a:t>Prompt</a:t>
            </a:r>
            <a:r>
              <a:rPr lang="zh-CN" altLang="en-US" dirty="0"/>
              <a:t>生成答案。随迭代增加 </a:t>
            </a:r>
            <a:r>
              <a:rPr lang="en" altLang="zh-CN" dirty="0"/>
              <a:t>DPO</a:t>
            </a:r>
            <a:r>
              <a:rPr lang="zh-CN" altLang="en-US" dirty="0"/>
              <a:t> 模型越来越好，拒绝采样能选出的答案质量越高，</a:t>
            </a:r>
            <a:r>
              <a:rPr lang="en" altLang="zh-CN" dirty="0"/>
              <a:t>SFT</a:t>
            </a:r>
            <a:r>
              <a:rPr lang="zh-CN" altLang="en-US" dirty="0"/>
              <a:t> 模型就越好，形成正反馈循环。 </a:t>
            </a:r>
            <a:endParaRPr lang="en-US" altLang="zh-CN" dirty="0"/>
          </a:p>
          <a:p>
            <a:endParaRPr lang="en-US" altLang="zh-CN" dirty="0"/>
          </a:p>
          <a:p>
            <a:r>
              <a:rPr lang="en" altLang="zh-CN" b="1" dirty="0"/>
              <a:t>RM</a:t>
            </a:r>
            <a:r>
              <a:rPr lang="zh-CN" altLang="en-US" b="1" dirty="0"/>
              <a:t> 在后训练作用区别：</a:t>
            </a:r>
            <a:r>
              <a:rPr lang="en" altLang="zh-CN" dirty="0"/>
              <a:t>RLHF</a:t>
            </a:r>
            <a:r>
              <a:rPr lang="zh-CN" altLang="en-US" dirty="0"/>
              <a:t> 是把 </a:t>
            </a:r>
            <a:r>
              <a:rPr lang="en" altLang="zh-CN" dirty="0"/>
              <a:t>RM</a:t>
            </a:r>
            <a:r>
              <a:rPr lang="zh-CN" altLang="en-US" dirty="0"/>
              <a:t> 打分用在 </a:t>
            </a:r>
            <a:r>
              <a:rPr lang="en" altLang="zh-CN" dirty="0"/>
              <a:t>PPO</a:t>
            </a:r>
            <a:r>
              <a:rPr lang="zh-CN" altLang="en-US" dirty="0"/>
              <a:t> 强化学习阶段；</a:t>
            </a:r>
            <a:r>
              <a:rPr lang="en" altLang="zh-CN" dirty="0"/>
              <a:t>L</a:t>
            </a:r>
            <a:r>
              <a:rPr lang="en-US" altLang="zh-CN" dirty="0"/>
              <a:t>lama</a:t>
            </a:r>
            <a:r>
              <a:rPr lang="en" altLang="zh-CN" dirty="0"/>
              <a:t>3</a:t>
            </a:r>
            <a:r>
              <a:rPr lang="en-US" altLang="zh-CN" dirty="0"/>
              <a:t>.1</a:t>
            </a:r>
            <a:r>
              <a:rPr lang="zh-CN" altLang="en-US" dirty="0"/>
              <a:t> 用 </a:t>
            </a:r>
            <a:r>
              <a:rPr lang="en" altLang="zh-CN" dirty="0"/>
              <a:t>RM</a:t>
            </a:r>
            <a:r>
              <a:rPr lang="zh-CN" altLang="en-US" dirty="0"/>
              <a:t> 筛选高质量 </a:t>
            </a:r>
            <a:r>
              <a:rPr lang="en" altLang="zh-CN" dirty="0"/>
              <a:t>SFT</a:t>
            </a:r>
            <a:r>
              <a:rPr lang="zh-CN" altLang="en-US" dirty="0"/>
              <a:t> 数据。</a:t>
            </a:r>
            <a:endParaRPr lang="en-US" altLang="zh-CN" dirty="0"/>
          </a:p>
          <a:p>
            <a:r>
              <a:rPr lang="en-US" altLang="zh-CN" b="1" dirty="0"/>
              <a:t>SFT</a:t>
            </a:r>
            <a:r>
              <a:rPr lang="zh-CN" altLang="en-US" b="1" dirty="0"/>
              <a:t> 数据合成：</a:t>
            </a:r>
            <a:r>
              <a:rPr lang="zh-CN" altLang="en-US" dirty="0"/>
              <a:t>因为拒绝采样过程的回答由 </a:t>
            </a:r>
            <a:r>
              <a:rPr lang="en" altLang="zh-CN" dirty="0"/>
              <a:t>LLM</a:t>
            </a:r>
            <a:r>
              <a:rPr lang="zh-CN" altLang="en-US" dirty="0"/>
              <a:t> 产生，因此采用合成数据来训练 </a:t>
            </a:r>
            <a:r>
              <a:rPr lang="en" altLang="zh-CN" dirty="0"/>
              <a:t>SFT</a:t>
            </a:r>
            <a:r>
              <a:rPr lang="zh-CN" altLang="en-US" dirty="0"/>
              <a:t> 模型。</a:t>
            </a:r>
          </a:p>
        </p:txBody>
      </p:sp>
    </p:spTree>
    <p:extLst>
      <p:ext uri="{BB962C8B-B14F-4D97-AF65-F5344CB8AC3E}">
        <p14:creationId xmlns:p14="http://schemas.microsoft.com/office/powerpoint/2010/main" val="2105625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FB48ED-7F91-DF0A-9775-2C789E1B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LLAMA3.1</a:t>
            </a:r>
            <a:r>
              <a:rPr lang="zh-CN" altLang="en-US" dirty="0"/>
              <a:t> 提高特定下游任务性能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C08E7-6A0D-BE0F-05EB-A8D2B88785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altLang="zh-CN" b="1" dirty="0"/>
              <a:t>DPO </a:t>
            </a:r>
            <a:r>
              <a:rPr lang="zh-CN" altLang="en-US" b="1" dirty="0"/>
              <a:t>原因：</a:t>
            </a:r>
            <a:r>
              <a:rPr lang="zh-CN" altLang="en-US" dirty="0"/>
              <a:t>采用 </a:t>
            </a:r>
            <a:r>
              <a:rPr lang="en-US" altLang="zh-CN" dirty="0"/>
              <a:t>DPO </a:t>
            </a:r>
            <a:r>
              <a:rPr lang="zh-CN" altLang="en-US" dirty="0"/>
              <a:t>的 </a:t>
            </a:r>
            <a:r>
              <a:rPr lang="en-US" altLang="zh-CN" dirty="0"/>
              <a:t>RLHF</a:t>
            </a:r>
            <a:r>
              <a:rPr lang="zh-CN" altLang="en-US" dirty="0"/>
              <a:t> 而非更复杂 </a:t>
            </a:r>
            <a:r>
              <a:rPr lang="en-US" altLang="zh-CN" dirty="0"/>
              <a:t>RL</a:t>
            </a:r>
            <a:r>
              <a:rPr lang="zh-CN" altLang="en-US" dirty="0"/>
              <a:t> 强化学习算法， 因为后者稳定性不确定且制约</a:t>
            </a:r>
            <a:r>
              <a:rPr lang="en-US" altLang="zh-CN" dirty="0"/>
              <a:t>AI</a:t>
            </a:r>
            <a:r>
              <a:rPr lang="zh-CN" altLang="en-US" dirty="0"/>
              <a:t> 集群规模扩展 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Law</a:t>
            </a:r>
            <a:r>
              <a:rPr lang="zh-CN" altLang="en-US" dirty="0"/>
              <a:t>；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</a:rPr>
              <a:t>提高模型编码能力：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采用训练代码专家、生成 </a:t>
            </a:r>
            <a:r>
              <a:rPr lang="en" altLang="zh-CN" dirty="0">
                <a:solidFill>
                  <a:schemeClr val="bg1">
                    <a:lumMod val="65000"/>
                  </a:schemeClr>
                </a:solidFill>
              </a:rPr>
              <a:t>SFT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合成数据、通过系统提示引导改进格式，以及创建质量过滤器（从训练数据中删除不良样本）等方法。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" altLang="zh-CN" b="1" dirty="0">
                <a:solidFill>
                  <a:schemeClr val="bg1">
                    <a:lumMod val="65000"/>
                  </a:schemeClr>
                </a:solidFill>
              </a:rPr>
              <a:t>Float8 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</a:rPr>
              <a:t>量化推理：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将权重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输入量化为 </a:t>
            </a:r>
            <a:r>
              <a:rPr lang="en" altLang="zh-CN" dirty="0">
                <a:solidFill>
                  <a:schemeClr val="bg1">
                    <a:lumMod val="65000"/>
                  </a:schemeClr>
                </a:solidFill>
              </a:rPr>
              <a:t>fp8</a:t>
            </a:r>
            <a:r>
              <a:rPr lang="zh-CN" altLang="en" dirty="0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然后乘以缩放因子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scale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" altLang="zh-CN" dirty="0">
                <a:solidFill>
                  <a:schemeClr val="bg1">
                    <a:lumMod val="65000"/>
                  </a:schemeClr>
                </a:solidFill>
              </a:rPr>
              <a:t>fp8 x fp8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输出 </a:t>
            </a:r>
            <a:r>
              <a:rPr lang="en" altLang="zh-CN" dirty="0">
                <a:solidFill>
                  <a:schemeClr val="bg1">
                    <a:lumMod val="65000"/>
                  </a:schemeClr>
                </a:solidFill>
              </a:rPr>
              <a:t>bf16</a:t>
            </a:r>
            <a:r>
              <a:rPr lang="zh-CN" altLang="en" dirty="0">
                <a:solidFill>
                  <a:schemeClr val="bg1">
                    <a:lumMod val="65000"/>
                  </a:schemeClr>
                </a:solidFill>
              </a:rPr>
              <a:t>。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使得推理速度更快，显存占用更少（推理在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H100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云资源集群）。</a:t>
            </a:r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64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E9FD1A6-9E1C-F51A-14DF-115EA25A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" altLang="zh-CN" dirty="0"/>
              <a:t>Quiet-</a:t>
            </a:r>
            <a:r>
              <a:rPr lang="en" altLang="zh-CN" dirty="0" err="1"/>
              <a:t>STaR</a:t>
            </a:r>
            <a:r>
              <a:rPr lang="zh-CN" altLang="en-US" dirty="0"/>
              <a:t> 强化学习新范式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65A12C1-545C-08AF-69AE-8136AB8665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刷榜依赖于特定任务微调。</a:t>
            </a:r>
            <a:r>
              <a:rPr lang="en" altLang="zh-CN" dirty="0"/>
              <a:t>Quiet-</a:t>
            </a:r>
            <a:r>
              <a:rPr lang="en" altLang="zh-CN" dirty="0" err="1"/>
              <a:t>STaR</a:t>
            </a:r>
            <a:r>
              <a:rPr lang="zh-CN" altLang="en-US" dirty="0"/>
              <a:t> 采用全新范式：输入 </a:t>
            </a:r>
            <a:r>
              <a:rPr lang="en" altLang="zh-CN" dirty="0"/>
              <a:t>token</a:t>
            </a:r>
            <a:r>
              <a:rPr lang="zh-CN" altLang="en-US" dirty="0"/>
              <a:t> 后插入</a:t>
            </a:r>
            <a:r>
              <a:rPr lang="en-US" altLang="zh-CN" dirty="0"/>
              <a:t>“</a:t>
            </a:r>
            <a:r>
              <a:rPr lang="zh-CN" altLang="en-US" dirty="0"/>
              <a:t>思考</a:t>
            </a:r>
            <a:r>
              <a:rPr lang="en-US" altLang="zh-CN" dirty="0"/>
              <a:t>”</a:t>
            </a:r>
            <a:r>
              <a:rPr lang="zh-CN" altLang="en-US" dirty="0"/>
              <a:t>步骤，让打磨新内部推理。系统评估推理是否有助于预测后续文本，并相应地调整模型参数。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AA72CF-34D8-6A1F-B860-551B3296A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971" y="2412862"/>
            <a:ext cx="892332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8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6E49DBC-FC28-B213-F501-B72D5959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视频内容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C72BDEA-8107-A51C-3446-13602EE2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69" y="1489527"/>
            <a:ext cx="11127824" cy="47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18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7B87BD-0B91-EC9C-AF5B-A19FEE934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E9FD1A6-9E1C-F51A-14DF-115EA25A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" altLang="zh-CN" dirty="0"/>
              <a:t>Quiet-</a:t>
            </a:r>
            <a:r>
              <a:rPr lang="en" altLang="zh-CN" dirty="0" err="1"/>
              <a:t>STaR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AA72CF-34D8-6A1F-B860-551B3296A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23" y="1360170"/>
            <a:ext cx="11180515" cy="49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9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888C86B-4EA7-040D-06CB-5BE94DB0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" altLang="zh-CN" dirty="0"/>
              <a:t>Quiet-</a:t>
            </a:r>
            <a:r>
              <a:rPr lang="en" altLang="zh-CN" dirty="0" err="1"/>
              <a:t>STaR</a:t>
            </a:r>
            <a:r>
              <a:rPr lang="zh-CN" altLang="en-US" dirty="0"/>
              <a:t>：并行加速思考 </a:t>
            </a:r>
            <a:r>
              <a:rPr lang="en-US" altLang="zh-CN" dirty="0"/>
              <a:t>thought</a:t>
            </a:r>
            <a:r>
              <a:rPr lang="zh-CN" altLang="en-US" dirty="0"/>
              <a:t> 过程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4077E2F-4585-C17D-EDC9-B3A3FDC5EA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C88A1A-323A-4A54-D944-BCBF10B0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10" y="1321866"/>
            <a:ext cx="10430941" cy="507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92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7B87BD-0B91-EC9C-AF5B-A19FEE934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E9FD1A6-9E1C-F51A-14DF-115EA25A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" altLang="zh-CN" dirty="0"/>
              <a:t>Quiet-</a:t>
            </a:r>
            <a:r>
              <a:rPr lang="en" altLang="zh-CN" dirty="0" err="1"/>
              <a:t>STaR</a:t>
            </a:r>
            <a:r>
              <a:rPr lang="zh-CN" altLang="en-US" dirty="0"/>
              <a:t>：下游任务效果提升明显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6CDD1FE-FD0C-BF40-FC0B-4E50B9DE2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48" y="1502573"/>
            <a:ext cx="11049866" cy="47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9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7B87BD-0B91-EC9C-AF5B-A19FEE934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E9FD1A6-9E1C-F51A-14DF-115EA25A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" altLang="zh-CN" dirty="0"/>
              <a:t>Quiet-</a:t>
            </a:r>
            <a:r>
              <a:rPr lang="en" altLang="zh-CN" dirty="0" err="1"/>
              <a:t>STaR</a:t>
            </a:r>
            <a:r>
              <a:rPr lang="zh-CN" altLang="en-US" dirty="0"/>
              <a:t> 与 </a:t>
            </a:r>
            <a:r>
              <a:rPr lang="en-US" altLang="zh-CN" dirty="0"/>
              <a:t>CoT</a:t>
            </a:r>
            <a:r>
              <a:rPr lang="zh-CN" altLang="en-US" dirty="0"/>
              <a:t> 结合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4A73B6-DB73-EDCE-719B-C9C72344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30" y="1276676"/>
            <a:ext cx="9783282" cy="51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41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754454-9D0E-6895-F8A0-5FF110D6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思维连 </a:t>
            </a:r>
            <a:r>
              <a:rPr lang="en" altLang="zh-CN" dirty="0"/>
              <a:t>Chain-of-Thought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A69458-803F-6C25-0928-7D79B7F11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8937"/>
            <a:ext cx="10963473" cy="510614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" altLang="zh-CN" dirty="0"/>
              <a:t>COT</a:t>
            </a:r>
            <a:r>
              <a:rPr lang="zh-CN" altLang="en-US" dirty="0"/>
              <a:t>通过要求模型在输出最终答案之前，显式输出中间逐步的推理步骤这一方法来增强大模型的算数、常识和推理能力。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2B58AB-6B79-E169-73C8-E69133651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61" y="2340368"/>
            <a:ext cx="8538039" cy="417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9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248C21-60C2-2D7A-7B51-EED744B2B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940560"/>
            <a:ext cx="11161240" cy="40699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产业思考与洞察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73D63B-53B8-1D04-3924-104C0F0D0E97}"/>
              </a:ext>
            </a:extLst>
          </p:cNvPr>
          <p:cNvSpPr txBox="1"/>
          <p:nvPr/>
        </p:nvSpPr>
        <p:spPr>
          <a:xfrm>
            <a:off x="553766" y="347617"/>
            <a:ext cx="395727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787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413A789-4659-3F2E-C763-B665A4D2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 </a:t>
            </a:r>
            <a:r>
              <a:rPr lang="en-US" altLang="zh-CN" dirty="0"/>
              <a:t>OpenAI</a:t>
            </a:r>
            <a:r>
              <a:rPr lang="zh-CN" altLang="en-US" dirty="0"/>
              <a:t> 的差距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EBE228-2EC2-CA1E-AE02-763C7082F6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US" altLang="zh-CN" dirty="0"/>
              <a:t>OpenAI</a:t>
            </a:r>
            <a:r>
              <a:rPr lang="zh-CN" altLang="en-US" dirty="0"/>
              <a:t> 训练出</a:t>
            </a:r>
            <a:r>
              <a:rPr lang="en-US" altLang="zh-CN" dirty="0"/>
              <a:t> GPT4</a:t>
            </a:r>
            <a:r>
              <a:rPr lang="zh-CN" altLang="en-US" dirty="0"/>
              <a:t>，全世界在挖</a:t>
            </a:r>
            <a:r>
              <a:rPr lang="en-US" altLang="zh-CN" dirty="0"/>
              <a:t> OpenAI </a:t>
            </a:r>
            <a:r>
              <a:rPr lang="zh-CN" altLang="en-US" dirty="0"/>
              <a:t>训练 </a:t>
            </a:r>
            <a:r>
              <a:rPr lang="en-US" altLang="zh-CN" dirty="0"/>
              <a:t>LLM</a:t>
            </a:r>
            <a:r>
              <a:rPr lang="zh-CN" altLang="en-US" dirty="0"/>
              <a:t>，希望追平</a:t>
            </a:r>
            <a:r>
              <a:rPr lang="en-US" altLang="zh-CN" dirty="0"/>
              <a:t> GPT4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OpenAI </a:t>
            </a:r>
            <a:r>
              <a:rPr lang="zh-CN" altLang="en-US" dirty="0"/>
              <a:t>已在数据工程积累颇深发出</a:t>
            </a:r>
            <a:r>
              <a:rPr lang="en-US" altLang="zh-CN" dirty="0"/>
              <a:t> GPT-4o</a:t>
            </a:r>
            <a:r>
              <a:rPr lang="zh-CN" altLang="en-US" dirty="0"/>
              <a:t>，全世界在思考如何做数据工程；</a:t>
            </a:r>
            <a:endParaRPr lang="en-US" altLang="zh-CN" dirty="0"/>
          </a:p>
          <a:p>
            <a:r>
              <a:rPr lang="en-US" altLang="zh-CN" dirty="0"/>
              <a:t>OpenAI</a:t>
            </a:r>
            <a:r>
              <a:rPr lang="zh-CN" altLang="en-US" dirty="0"/>
              <a:t> 利用强化学习发明 </a:t>
            </a:r>
            <a:r>
              <a:rPr lang="en-US" altLang="zh-CN" dirty="0"/>
              <a:t>o1</a:t>
            </a:r>
            <a:r>
              <a:rPr lang="zh-CN" altLang="en-US" dirty="0"/>
              <a:t> 模型，全世界肯定开始挖掘</a:t>
            </a:r>
            <a:r>
              <a:rPr lang="en-US" altLang="zh-CN" dirty="0"/>
              <a:t> RL </a:t>
            </a:r>
            <a:r>
              <a:rPr lang="zh-CN" altLang="en-US" dirty="0"/>
              <a:t>算法潜力；</a:t>
            </a:r>
            <a:endParaRPr lang="en-US" altLang="zh-CN" dirty="0"/>
          </a:p>
          <a:p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OpenAI</a:t>
            </a:r>
            <a:r>
              <a:rPr lang="zh-CN" altLang="en-US" dirty="0"/>
              <a:t> 永远在技术的制高点！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5424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413A789-4659-3F2E-C763-B665A4D2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对算力的消耗的预测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EBE228-2EC2-CA1E-AE02-763C7082F6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Law</a:t>
            </a:r>
            <a:r>
              <a:rPr lang="zh-CN" altLang="en-US" dirty="0"/>
              <a:t>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4098" name="Picture 2" descr="compute">
            <a:extLst>
              <a:ext uri="{FF2B5EF4-FFF2-40B4-BE49-F238E27FC236}">
                <a16:creationId xmlns:a16="http://schemas.microsoft.com/office/drawing/2014/main" id="{A24BFC60-EC88-1CD8-D0EE-015F55190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6" y="2442476"/>
            <a:ext cx="7006761" cy="393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79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413A789-4659-3F2E-C763-B665A4D2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算法技术路线的选择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EBE228-2EC2-CA1E-AE02-763C7082F6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zh-CN" altLang="en-US" dirty="0"/>
              <a:t>跟随派：</a:t>
            </a:r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Law</a:t>
            </a:r>
            <a:r>
              <a:rPr lang="zh-CN" altLang="en-US" dirty="0"/>
              <a:t> </a:t>
            </a:r>
            <a:r>
              <a:rPr lang="en-US" altLang="zh-CN" dirty="0"/>
              <a:t>!</a:t>
            </a:r>
            <a:r>
              <a:rPr lang="zh-CN" altLang="en-US" dirty="0"/>
              <a:t> </a:t>
            </a:r>
            <a:r>
              <a:rPr lang="en-US" altLang="zh-CN" dirty="0"/>
              <a:t>MoE</a:t>
            </a:r>
            <a:r>
              <a:rPr lang="zh-CN" altLang="en-US" dirty="0"/>
              <a:t> 都不重要！</a:t>
            </a:r>
            <a:endParaRPr lang="en-US" altLang="zh-CN" dirty="0"/>
          </a:p>
          <a:p>
            <a:r>
              <a:rPr lang="zh-CN" altLang="en-US" dirty="0"/>
              <a:t>新路派：</a:t>
            </a:r>
            <a:r>
              <a:rPr lang="en-US" altLang="zh-CN" dirty="0"/>
              <a:t>RL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CoT</a:t>
            </a:r>
            <a:r>
              <a:rPr lang="zh-CN" altLang="en-US" dirty="0"/>
              <a:t> 不是 </a:t>
            </a:r>
            <a:r>
              <a:rPr lang="en-US" altLang="zh-CN" dirty="0"/>
              <a:t>AGI</a:t>
            </a:r>
            <a:r>
              <a:rPr lang="zh-CN" altLang="en-US" dirty="0"/>
              <a:t> 的未来！</a:t>
            </a:r>
            <a:r>
              <a:rPr lang="en-US" altLang="zh-CN" dirty="0"/>
              <a:t>mamba</a:t>
            </a:r>
            <a:r>
              <a:rPr lang="zh-CN" altLang="en-US" dirty="0"/>
              <a:t>、</a:t>
            </a:r>
            <a:r>
              <a:rPr lang="en-US" altLang="zh-CN" dirty="0"/>
              <a:t>RKWV</a:t>
            </a:r>
            <a:r>
              <a:rPr lang="zh-CN" altLang="en-US" dirty="0"/>
              <a:t> 结构才是未来！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160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248C21-60C2-2D7A-7B51-EED744B2B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940560"/>
            <a:ext cx="11161240" cy="40699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OpenAI</a:t>
            </a:r>
            <a:r>
              <a:rPr lang="zh-CN" altLang="en-US" dirty="0"/>
              <a:t> </a:t>
            </a:r>
            <a:r>
              <a:rPr lang="en-US" altLang="zh-CN" dirty="0"/>
              <a:t>o1</a:t>
            </a:r>
            <a:r>
              <a:rPr lang="zh-CN" altLang="en-US" dirty="0"/>
              <a:t> 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官网解读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73D63B-53B8-1D04-3924-104C0F0D0E97}"/>
              </a:ext>
            </a:extLst>
          </p:cNvPr>
          <p:cNvSpPr txBox="1"/>
          <p:nvPr/>
        </p:nvSpPr>
        <p:spPr>
          <a:xfrm>
            <a:off x="553766" y="347617"/>
            <a:ext cx="3634799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7009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754454-9D0E-6895-F8A0-5FF110D6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官网链接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A69458-803F-6C25-0928-7D79B7F11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hlinkClick r:id="rId2"/>
              </a:rPr>
              <a:t>https://openai.com/o1/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hlinkClick r:id="rId2"/>
              </a:rPr>
              <a:t>https://openai.com/index/introducing-openai-o1-preview/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hlinkClick r:id="rId3"/>
              </a:rPr>
              <a:t>https://openai.com/index/openai-o1-mini-advancing-cost-efficient-reasoning/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hlinkClick r:id="rId4"/>
              </a:rPr>
              <a:t>https://openai.com/index/learning-to-reason-with-llms/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5339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248C21-60C2-2D7A-7B51-EED744B2B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940560"/>
            <a:ext cx="11161240" cy="40699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OpenAI</a:t>
            </a:r>
            <a:r>
              <a:rPr lang="zh-CN" altLang="en-US" dirty="0"/>
              <a:t> </a:t>
            </a:r>
            <a:r>
              <a:rPr lang="en-US" altLang="zh-CN" dirty="0"/>
              <a:t>o1 </a:t>
            </a:r>
          </a:p>
          <a:p>
            <a:pPr>
              <a:lnSpc>
                <a:spcPct val="100000"/>
              </a:lnSpc>
            </a:pPr>
            <a:r>
              <a:rPr lang="zh-CN" altLang="en-US" dirty="0"/>
              <a:t>评估标准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73D63B-53B8-1D04-3924-104C0F0D0E97}"/>
              </a:ext>
            </a:extLst>
          </p:cNvPr>
          <p:cNvSpPr txBox="1"/>
          <p:nvPr/>
        </p:nvSpPr>
        <p:spPr>
          <a:xfrm>
            <a:off x="553766" y="347617"/>
            <a:ext cx="395727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30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795BB70-FDDA-83B9-F297-40DE0BE1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评估标准</a:t>
            </a:r>
          </a:p>
        </p:txBody>
      </p:sp>
      <p:pic>
        <p:nvPicPr>
          <p:cNvPr id="1026" name="Picture 2" descr="Competition evals for Math (AIME 2024), Code (CodeForces), and PhD-Level Science Questions (GPQA Diamond)">
            <a:extLst>
              <a:ext uri="{FF2B5EF4-FFF2-40B4-BE49-F238E27FC236}">
                <a16:creationId xmlns:a16="http://schemas.microsoft.com/office/drawing/2014/main" id="{40C614F7-75E5-7CB5-104C-C392182D8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60" y="1658136"/>
            <a:ext cx="11081641" cy="430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10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754454-9D0E-6895-F8A0-5FF110D6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AIME</a:t>
            </a:r>
            <a:r>
              <a:rPr lang="zh-CN" altLang="en-US" dirty="0"/>
              <a:t> </a:t>
            </a:r>
            <a:r>
              <a:rPr lang="en-US" altLang="zh-CN" dirty="0"/>
              <a:t>2024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A69458-803F-6C25-0928-7D79B7F11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美国数学邀请赛（</a:t>
            </a:r>
            <a:r>
              <a:rPr lang="en" altLang="zh-CN" dirty="0"/>
              <a:t>American Invitational Mathematics Examination</a:t>
            </a:r>
            <a:r>
              <a:rPr lang="zh-CN" altLang="en" dirty="0"/>
              <a:t>）</a:t>
            </a:r>
            <a:r>
              <a:rPr lang="zh-CN" altLang="en-US" dirty="0"/>
              <a:t>简称为</a:t>
            </a:r>
            <a:r>
              <a:rPr lang="en" altLang="zh-CN" dirty="0"/>
              <a:t>AIME</a:t>
            </a:r>
            <a:r>
              <a:rPr lang="zh-CN" altLang="en" dirty="0"/>
              <a:t>，</a:t>
            </a:r>
            <a:r>
              <a:rPr lang="zh-CN" altLang="en-US" dirty="0"/>
              <a:t>是介于</a:t>
            </a:r>
            <a:r>
              <a:rPr lang="en" altLang="zh-CN" dirty="0"/>
              <a:t>AMC10</a:t>
            </a:r>
            <a:r>
              <a:rPr lang="zh-CN" altLang="en" dirty="0"/>
              <a:t>、</a:t>
            </a:r>
            <a:r>
              <a:rPr lang="en" altLang="zh-CN" dirty="0"/>
              <a:t>AMC12</a:t>
            </a:r>
            <a:r>
              <a:rPr lang="zh-CN" altLang="en-US" dirty="0"/>
              <a:t>及美国数学奥林匹克学术活动（</a:t>
            </a:r>
            <a:r>
              <a:rPr lang="en" altLang="zh-CN" dirty="0"/>
              <a:t>USAMO</a:t>
            </a:r>
            <a:r>
              <a:rPr lang="zh-CN" altLang="en" dirty="0"/>
              <a:t>）</a:t>
            </a:r>
            <a:r>
              <a:rPr lang="zh-CN" altLang="en-US" dirty="0"/>
              <a:t>之间的一个数学学术活动。</a:t>
            </a:r>
            <a:endParaRPr lang="en-US" altLang="zh-CN" dirty="0"/>
          </a:p>
          <a:p>
            <a:pPr marL="0" indent="0" algn="ctr">
              <a:buNone/>
            </a:pPr>
            <a:endParaRPr lang="en-US" altLang="zh-CN" dirty="0">
              <a:hlinkClick r:id="rId2"/>
            </a:endParaRPr>
          </a:p>
          <a:p>
            <a:pPr marL="0" indent="0" algn="ctr">
              <a:buNone/>
            </a:pPr>
            <a:endParaRPr lang="en-US" altLang="zh-CN" dirty="0">
              <a:hlinkClick r:id="rId2"/>
            </a:endParaRPr>
          </a:p>
          <a:p>
            <a:pPr marL="0" indent="0" algn="ctr">
              <a:buNone/>
            </a:pPr>
            <a:r>
              <a:rPr lang="en-US" altLang="zh-CN" sz="3200" dirty="0">
                <a:hlinkClick r:id="rId2"/>
              </a:rPr>
              <a:t>https://artofproblemsolving.com/wiki/index.php/2024_AIME_I</a:t>
            </a:r>
            <a:endParaRPr lang="en-US" altLang="zh-CN" sz="3200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823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754454-9D0E-6895-F8A0-5FF110D6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CodeForces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A69458-803F-6C25-0928-7D79B7F11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" altLang="zh-CN" dirty="0"/>
              <a:t>CodeForces</a:t>
            </a:r>
            <a:r>
              <a:rPr lang="zh-CN" altLang="en-US" dirty="0"/>
              <a:t> 一个提供在线编程评测系统的俄罗斯网站。该网站由一群来自</a:t>
            </a:r>
            <a:r>
              <a:rPr lang="en" altLang="zh-CN" dirty="0"/>
              <a:t>ITMO</a:t>
            </a:r>
            <a:r>
              <a:rPr lang="zh-CN" altLang="en-US" dirty="0"/>
              <a:t>大学的程序员创建并维护。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sz="3200" dirty="0">
                <a:hlinkClick r:id="rId2"/>
              </a:rPr>
              <a:t>https://codeforces.com/</a:t>
            </a:r>
            <a:endParaRPr lang="en-US" altLang="zh-CN" sz="3200" dirty="0"/>
          </a:p>
          <a:p>
            <a:pPr marL="0" indent="0" algn="ctr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191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248C21-60C2-2D7A-7B51-EED744B2B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940560"/>
            <a:ext cx="11161240" cy="40699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强化学习 </a:t>
            </a:r>
            <a:r>
              <a:rPr lang="en-US" altLang="zh-CN" dirty="0"/>
              <a:t>RL</a:t>
            </a:r>
          </a:p>
          <a:p>
            <a:pPr>
              <a:lnSpc>
                <a:spcPct val="100000"/>
              </a:lnSpc>
            </a:pPr>
            <a:r>
              <a:rPr lang="zh-CN" altLang="en-US" dirty="0"/>
              <a:t>思维链 </a:t>
            </a:r>
            <a:r>
              <a:rPr lang="en-US" altLang="zh-CN" dirty="0"/>
              <a:t>CoT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73D63B-53B8-1D04-3924-104C0F0D0E97}"/>
              </a:ext>
            </a:extLst>
          </p:cNvPr>
          <p:cNvSpPr txBox="1"/>
          <p:nvPr/>
        </p:nvSpPr>
        <p:spPr>
          <a:xfrm>
            <a:off x="553766" y="347617"/>
            <a:ext cx="395727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81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34809</TotalTime>
  <Words>868</Words>
  <Application>Microsoft Macintosh PowerPoint</Application>
  <PresentationFormat>自定义</PresentationFormat>
  <Paragraphs>74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视频内容</vt:lpstr>
      <vt:lpstr>PowerPoint 演示文稿</vt:lpstr>
      <vt:lpstr>官网链接</vt:lpstr>
      <vt:lpstr>PowerPoint 演示文稿</vt:lpstr>
      <vt:lpstr>评估标准</vt:lpstr>
      <vt:lpstr>AIME 2024</vt:lpstr>
      <vt:lpstr>CodeForces</vt:lpstr>
      <vt:lpstr>PowerPoint 演示文稿</vt:lpstr>
      <vt:lpstr>强化学习 Reinforcement Learning</vt:lpstr>
      <vt:lpstr>1、ChatGPT</vt:lpstr>
      <vt:lpstr>1、ChatGPT</vt:lpstr>
      <vt:lpstr>2、LLAMA3.1 后训练过程</vt:lpstr>
      <vt:lpstr>2、LLAMA3.1 后训练过程</vt:lpstr>
      <vt:lpstr>2、LLAMA3.1 后训练过程</vt:lpstr>
      <vt:lpstr>2、LLAMA3.1 后训练过程</vt:lpstr>
      <vt:lpstr>2、LLAMA3.1 后训练过程</vt:lpstr>
      <vt:lpstr>2、LLAMA3.1 提高特定下游任务性能</vt:lpstr>
      <vt:lpstr>3、Quiet-STaR 强化学习新范式</vt:lpstr>
      <vt:lpstr>3、Quiet-STaR</vt:lpstr>
      <vt:lpstr>3、Quiet-STaR：并行加速思考 thought 过程</vt:lpstr>
      <vt:lpstr>3、Quiet-STaR：下游任务效果提升明显</vt:lpstr>
      <vt:lpstr>3、Quiet-STaR 与 CoT 结合</vt:lpstr>
      <vt:lpstr>思维连 Chain-of-Thought</vt:lpstr>
      <vt:lpstr>PowerPoint 演示文稿</vt:lpstr>
      <vt:lpstr>与 OpenAI 的差距</vt:lpstr>
      <vt:lpstr>对算力的消耗的预测</vt:lpstr>
      <vt:lpstr>算法技术路线的选择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11868</cp:revision>
  <cp:lastPrinted>2023-09-08T09:14:01Z</cp:lastPrinted>
  <dcterms:created xsi:type="dcterms:W3CDTF">2020-08-28T08:44:19Z</dcterms:created>
  <dcterms:modified xsi:type="dcterms:W3CDTF">2024-09-13T14:25:53Z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